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metadata" ContentType="application/binary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slideLayouts/slideLayout25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5" r:id="rId2"/>
  </p:sldMasterIdLst>
  <p:notesMasterIdLst>
    <p:notesMasterId r:id="rId2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3" r:id="rId17"/>
    <p:sldId id="274" r:id="rId18"/>
    <p:sldId id="275" r:id="rId19"/>
    <p:sldId id="276" r:id="rId20"/>
    <p:sldId id="277" r:id="rId21"/>
    <p:sldId id="270" r:id="rId22"/>
  </p:sldIdLst>
  <p:sldSz cx="9144000" cy="6858000" type="screen4x3"/>
  <p:notesSz cx="6858000" cy="9144000"/>
  <p:embeddedFontLst>
    <p:embeddedFont>
      <p:font typeface="Verdana" pitchFamily="34" charset="0"/>
      <p:regular r:id="rId24"/>
      <p:bold r:id="rId25"/>
      <p:italic r:id="rId26"/>
      <p:boldItalic r:id="rId27"/>
    </p:embeddedFont>
    <p:embeddedFont>
      <p:font typeface="Century Gothic" pitchFamily="34" charset="0"/>
      <p:regular r:id="rId28"/>
      <p:bold r:id="rId29"/>
      <p:italic r:id="rId30"/>
      <p:boldItalic r:id="rId31"/>
    </p:embeddedFont>
    <p:embeddedFont>
      <p:font typeface="Calibri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hPyXf5gMYxb6+2keA06gJ40n6A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853" autoAdjust="0"/>
    <p:restoredTop sz="94660"/>
  </p:normalViewPr>
  <p:slideViewPr>
    <p:cSldViewPr snapToGrid="0">
      <p:cViewPr>
        <p:scale>
          <a:sx n="60" d="100"/>
          <a:sy n="60" d="100"/>
        </p:scale>
        <p:origin x="-1686" y="-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1" name="Google Shape;2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5" name="Google Shape;275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dirty="0" smtClean="0"/>
              <a:t>a</a:t>
            </a:r>
            <a:endParaRPr/>
          </a:p>
        </p:txBody>
      </p:sp>
      <p:sp>
        <p:nvSpPr>
          <p:cNvPr id="206" name="Google Shape;2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4" name="Google Shape;2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0" name="Google Shape;22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57f544679b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0" name="Google Shape;230;g257f544679b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8" name="Google Shape;2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25bc58427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4" name="Google Shape;254;g225bc58427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y slide ">
  <p:cSld name="my slide 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312126" y="0"/>
            <a:ext cx="13501095" cy="697556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6188528" y="48379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 txBox="1"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28"/>
          <p:cNvSpPr txBox="1">
            <a:spLocks noGrp="1"/>
          </p:cNvSpPr>
          <p:nvPr>
            <p:ph type="body" idx="1"/>
          </p:nvPr>
        </p:nvSpPr>
        <p:spPr>
          <a:xfrm>
            <a:off x="5147534" y="2590803"/>
            <a:ext cx="3566160" cy="3686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Google Shape;63;p28"/>
          <p:cNvSpPr txBox="1">
            <a:spLocks noGrp="1"/>
          </p:cNvSpPr>
          <p:nvPr>
            <p:ph type="body" idx="2"/>
          </p:nvPr>
        </p:nvSpPr>
        <p:spPr>
          <a:xfrm>
            <a:off x="900952" y="2039111"/>
            <a:ext cx="356616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4" name="Google Shape;64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914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5" name="Google Shape;65;p28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9"/>
          <p:cNvSpPr txBox="1"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9"/>
          <p:cNvSpPr>
            <a:spLocks noGrp="1"/>
          </p:cNvSpPr>
          <p:nvPr>
            <p:ph type="pic" idx="2"/>
          </p:nvPr>
        </p:nvSpPr>
        <p:spPr>
          <a:xfrm>
            <a:off x="5487990" y="2048256"/>
            <a:ext cx="3427413" cy="420624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9"/>
          <p:cNvSpPr txBox="1">
            <a:spLocks noGrp="1"/>
          </p:cNvSpPr>
          <p:nvPr>
            <p:ph type="body" idx="1"/>
          </p:nvPr>
        </p:nvSpPr>
        <p:spPr>
          <a:xfrm>
            <a:off x="914400" y="2039112"/>
            <a:ext cx="457200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0" name="Google Shape;70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1" name="Google Shape;71;p29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above Caption">
  <p:cSld name="Picture above 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Google Shape;75;p30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7988300" cy="2980944"/>
          </a:xfrm>
          <a:prstGeom prst="rect">
            <a:avLst/>
          </a:prstGeom>
          <a:noFill/>
          <a:ln>
            <a:noFill/>
          </a:ln>
        </p:spPr>
      </p:sp>
      <p:pic>
        <p:nvPicPr>
          <p:cNvPr id="76" name="Google Shape;76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7" name="Google Shape;77;p30"/>
          <p:cNvSpPr txBox="1"/>
          <p:nvPr/>
        </p:nvSpPr>
        <p:spPr>
          <a:xfrm>
            <a:off x="5235124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 Pictures with Caption">
  <p:cSld name="2 Pictures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Google Shape;82;p31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3986784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31"/>
          <p:cNvSpPr>
            <a:spLocks noGrp="1"/>
          </p:cNvSpPr>
          <p:nvPr>
            <p:ph type="pic" idx="3"/>
          </p:nvPr>
        </p:nvSpPr>
        <p:spPr>
          <a:xfrm>
            <a:off x="4928616" y="1129553"/>
            <a:ext cx="3986784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3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5" name="Google Shape;85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0607" y="15811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 Pictures with Caption">
  <p:cSld name="3 Pictures with Ca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2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Google Shape;89;p32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Google Shape;90;p32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6601968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32"/>
          <p:cNvSpPr>
            <a:spLocks noGrp="1"/>
          </p:cNvSpPr>
          <p:nvPr>
            <p:ph type="pic" idx="3"/>
          </p:nvPr>
        </p:nvSpPr>
        <p:spPr>
          <a:xfrm>
            <a:off x="7543800" y="1129553"/>
            <a:ext cx="1371600" cy="1481328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32"/>
          <p:cNvSpPr>
            <a:spLocks noGrp="1"/>
          </p:cNvSpPr>
          <p:nvPr>
            <p:ph type="pic" idx="4"/>
          </p:nvPr>
        </p:nvSpPr>
        <p:spPr>
          <a:xfrm>
            <a:off x="7543800" y="2629169"/>
            <a:ext cx="1371600" cy="1481328"/>
          </a:xfrm>
          <a:prstGeom prst="rect">
            <a:avLst/>
          </a:prstGeom>
          <a:noFill/>
          <a:ln>
            <a:noFill/>
          </a:ln>
        </p:spPr>
      </p:sp>
      <p:pic>
        <p:nvPicPr>
          <p:cNvPr id="93" name="Google Shape;93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4" name="Google Shape;94;p32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VERTICAL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3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33"/>
          <p:cNvSpPr txBox="1">
            <a:spLocks noGrp="1"/>
          </p:cNvSpPr>
          <p:nvPr>
            <p:ph type="body" idx="1"/>
          </p:nvPr>
        </p:nvSpPr>
        <p:spPr>
          <a:xfrm rot="5400000">
            <a:off x="3084279" y="625709"/>
            <a:ext cx="3670766" cy="7610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98" name="Google Shape;98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9" name="Google Shape;99;p33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4"/>
          <p:cNvSpPr txBox="1">
            <a:spLocks noGrp="1"/>
          </p:cNvSpPr>
          <p:nvPr>
            <p:ph type="title"/>
          </p:nvPr>
        </p:nvSpPr>
        <p:spPr>
          <a:xfrm rot="5400000">
            <a:off x="5678114" y="3438993"/>
            <a:ext cx="553327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685800" rIns="91425" bIns="6858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4"/>
          <p:cNvSpPr txBox="1">
            <a:spLocks noGrp="1"/>
          </p:cNvSpPr>
          <p:nvPr>
            <p:ph type="body" idx="1"/>
          </p:nvPr>
        </p:nvSpPr>
        <p:spPr>
          <a:xfrm rot="5400000">
            <a:off x="2059548" y="792723"/>
            <a:ext cx="4542304" cy="64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Google Shape;103;p34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104" name="Google Shape;104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30936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5" name="Google Shape;105;p34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y slide ">
  <p:cSld name="my slide 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312126" y="0"/>
            <a:ext cx="13501095" cy="6975567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>
            <a:spLocks noGrp="1"/>
          </p:cNvSpPr>
          <p:nvPr>
            <p:ph type="ftr" idx="11"/>
          </p:nvPr>
        </p:nvSpPr>
        <p:spPr>
          <a:xfrm>
            <a:off x="6188528" y="48379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5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35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5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5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6"/>
          <p:cNvSpPr txBox="1"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6"/>
          <p:cNvSpPr txBox="1"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36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6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6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8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body" idx="1"/>
          </p:nvPr>
        </p:nvSpPr>
        <p:spPr>
          <a:xfrm>
            <a:off x="1114424" y="2595564"/>
            <a:ext cx="7610476" cy="3670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7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37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37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7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37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8"/>
          <p:cNvSpPr txBox="1">
            <a:spLocks noGrp="1"/>
          </p:cNvSpPr>
          <p:nvPr>
            <p:ph type="title"/>
          </p:nvPr>
        </p:nvSpPr>
        <p:spPr>
          <a:xfrm>
            <a:off x="629841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8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7" name="Google Shape;137;p38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38"/>
          <p:cNvSpPr txBox="1">
            <a:spLocks noGrp="1"/>
          </p:cNvSpPr>
          <p:nvPr>
            <p:ph type="body" idx="3"/>
          </p:nvPr>
        </p:nvSpPr>
        <p:spPr>
          <a:xfrm>
            <a:off x="4629152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38"/>
          <p:cNvSpPr txBox="1">
            <a:spLocks noGrp="1"/>
          </p:cNvSpPr>
          <p:nvPr>
            <p:ph type="body" idx="4"/>
          </p:nvPr>
        </p:nvSpPr>
        <p:spPr>
          <a:xfrm>
            <a:off x="4629152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38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8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8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9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9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9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9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0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40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40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1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41"/>
          <p:cNvSpPr txBox="1">
            <a:spLocks noGrp="1"/>
          </p:cNvSpPr>
          <p:nvPr>
            <p:ph type="body" idx="1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55" name="Google Shape;155;p41"/>
          <p:cNvSpPr txBox="1">
            <a:spLocks noGrp="1"/>
          </p:cNvSpPr>
          <p:nvPr>
            <p:ph type="body" idx="2"/>
          </p:nvPr>
        </p:nvSpPr>
        <p:spPr>
          <a:xfrm>
            <a:off x="629841" y="2057401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6" name="Google Shape;156;p41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1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41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2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2"/>
          <p:cNvSpPr>
            <a:spLocks noGrp="1"/>
          </p:cNvSpPr>
          <p:nvPr>
            <p:ph type="pic" idx="2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42"/>
          <p:cNvSpPr txBox="1">
            <a:spLocks noGrp="1"/>
          </p:cNvSpPr>
          <p:nvPr>
            <p:ph type="body" idx="1"/>
          </p:nvPr>
        </p:nvSpPr>
        <p:spPr>
          <a:xfrm>
            <a:off x="629841" y="2057401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p42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42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2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3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43"/>
          <p:cNvSpPr txBox="1">
            <a:spLocks noGrp="1"/>
          </p:cNvSpPr>
          <p:nvPr>
            <p:ph type="body" idx="1"/>
          </p:nvPr>
        </p:nvSpPr>
        <p:spPr>
          <a:xfrm rot="5400000">
            <a:off x="2396330" y="57944"/>
            <a:ext cx="4351339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43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43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43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4"/>
          <p:cNvSpPr txBox="1">
            <a:spLocks noGrp="1"/>
          </p:cNvSpPr>
          <p:nvPr>
            <p:ph type="title"/>
          </p:nvPr>
        </p:nvSpPr>
        <p:spPr>
          <a:xfrm rot="5400000">
            <a:off x="4623594" y="2285208"/>
            <a:ext cx="581183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4"/>
          <p:cNvSpPr txBox="1">
            <a:spLocks noGrp="1"/>
          </p:cNvSpPr>
          <p:nvPr>
            <p:ph type="body" idx="1"/>
          </p:nvPr>
        </p:nvSpPr>
        <p:spPr>
          <a:xfrm rot="5400000">
            <a:off x="623095" y="370683"/>
            <a:ext cx="581183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44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44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4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1" name="Google Shape;21;p2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ith Picture">
  <p:cSld name="Title Slide with Pictur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2"/>
          <p:cNvSpPr txBox="1">
            <a:spLocks noGrp="1"/>
          </p:cNvSpPr>
          <p:nvPr>
            <p:ph type="ctrTitle"/>
          </p:nvPr>
        </p:nvSpPr>
        <p:spPr>
          <a:xfrm>
            <a:off x="0" y="5025434"/>
            <a:ext cx="8915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Google Shape;25;p22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7988300" cy="3886200"/>
          </a:xfrm>
          <a:prstGeom prst="rect">
            <a:avLst/>
          </a:prstGeom>
          <a:noFill/>
          <a:ln>
            <a:noFill/>
          </a:ln>
        </p:spPr>
      </p:sp>
      <p:pic>
        <p:nvPicPr>
          <p:cNvPr id="26" name="Google Shape;2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826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7" name="Google Shape;27;p22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3"/>
          <p:cNvSpPr txBox="1"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31" name="Google Shape;31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2" name="Google Shape;32;p23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body" idx="1"/>
          </p:nvPr>
        </p:nvSpPr>
        <p:spPr>
          <a:xfrm>
            <a:off x="1117600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body" idx="2"/>
          </p:nvPr>
        </p:nvSpPr>
        <p:spPr>
          <a:xfrm>
            <a:off x="5147534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37" name="Google Shape;3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21792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8" name="Google Shape;38;p24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body" idx="1"/>
          </p:nvPr>
        </p:nvSpPr>
        <p:spPr>
          <a:xfrm>
            <a:off x="1120588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body" idx="2"/>
          </p:nvPr>
        </p:nvSpPr>
        <p:spPr>
          <a:xfrm>
            <a:off x="1120588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body" idx="3"/>
          </p:nvPr>
        </p:nvSpPr>
        <p:spPr>
          <a:xfrm>
            <a:off x="5147534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Google Shape;44;p25"/>
          <p:cNvSpPr txBox="1">
            <a:spLocks noGrp="1"/>
          </p:cNvSpPr>
          <p:nvPr>
            <p:ph type="body" idx="4"/>
          </p:nvPr>
        </p:nvSpPr>
        <p:spPr>
          <a:xfrm>
            <a:off x="5147534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45" name="Google Shape;45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46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8" name="Google Shape;48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9" name="Google Shape;49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" name="Google Shape;50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1" name="Google Shape;51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2" name="Google Shape;52;p25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6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5" name="Google Shape;55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6" name="Google Shape;56;p26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914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9" name="Google Shape;59;p27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/>
        </p:nvSpPr>
        <p:spPr>
          <a:xfrm>
            <a:off x="2638730" y="638773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" name="Google Shape;11;p16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" name="Google Shape;12;p16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44">
          <p15:clr>
            <a:srgbClr val="F26B43"/>
          </p15:clr>
        </p15:guide>
        <p15:guide id="2" pos="56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"/>
          <p:cNvSpPr txBox="1"/>
          <p:nvPr/>
        </p:nvSpPr>
        <p:spPr>
          <a:xfrm>
            <a:off x="315625" y="2320175"/>
            <a:ext cx="8986800" cy="18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3600"/>
              <a:buFont typeface="Verdana"/>
              <a:buNone/>
            </a:pPr>
            <a:r>
              <a:rPr lang="en-US" sz="3600" b="1" i="0" u="none" strike="noStrike" cap="none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Resume Classification</a:t>
            </a:r>
            <a:endParaRPr sz="3600" b="1" i="0" u="none" strike="noStrike" cap="none">
              <a:solidFill>
                <a:srgbClr val="002776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3600"/>
              <a:buFont typeface="Verdana"/>
              <a:buNone/>
            </a:pPr>
            <a:r>
              <a:rPr lang="en-US" sz="2400" b="1" i="0" u="none" strike="noStrike" cap="none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 Data Science Project-262 Group: 06</a:t>
            </a:r>
            <a:endParaRPr sz="2400" b="1" i="0" u="none" strike="noStrike" cap="none">
              <a:solidFill>
                <a:srgbClr val="002776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400"/>
              <a:buFont typeface="Verdana"/>
              <a:buNone/>
            </a:pPr>
            <a:r>
              <a:rPr lang="en-US" sz="2400" b="1" i="0" u="none" strike="noStrike" cap="none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 Mentor: </a:t>
            </a:r>
            <a:r>
              <a:rPr lang="en-US" sz="2400" b="1" i="0" u="none" strike="noStrike" cap="none" dirty="0" err="1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Priyanka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400"/>
              <a:buFont typeface="Verdana"/>
              <a:buNone/>
            </a:pPr>
            <a:r>
              <a:rPr lang="en-US" sz="2400" b="1" i="0" u="none" strike="noStrike" cap="none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400" b="1" i="0" u="none" strike="noStrike" cap="none" dirty="0" smtClean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2023-July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50564" y="22922"/>
            <a:ext cx="1187050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"/>
          <p:cNvSpPr txBox="1"/>
          <p:nvPr/>
        </p:nvSpPr>
        <p:spPr>
          <a:xfrm>
            <a:off x="1975" y="5891650"/>
            <a:ext cx="961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"/>
          <p:cNvSpPr/>
          <p:nvPr/>
        </p:nvSpPr>
        <p:spPr>
          <a:xfrm>
            <a:off x="4617379" y="4462818"/>
            <a:ext cx="4225375" cy="2207805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Team Members: </a:t>
            </a:r>
            <a:endParaRPr sz="1500" b="1" i="0" u="none" strike="noStrike" cap="none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Ms.Krithi</a:t>
            </a: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500" b="1" i="0" u="none" strike="noStrike" cap="none" dirty="0" err="1" smtClean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Pendem</a:t>
            </a:r>
            <a:endParaRPr sz="1500" b="1" i="0" u="none" strike="noStrike" cap="none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Mr.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Pushkar</a:t>
            </a: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Manohar</a:t>
            </a: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Chaudhari</a:t>
            </a:r>
            <a:endParaRPr sz="1500" b="1" i="0" u="none" strike="noStrike" cap="none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Mr.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Yash</a:t>
            </a: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Vishnu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Sarowar</a:t>
            </a: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</a:t>
            </a:r>
            <a:endParaRPr sz="1500" b="1" i="0" u="none" strike="noStrike" cap="none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Mr.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Ramavat</a:t>
            </a: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Sri Krishna</a:t>
            </a:r>
            <a:endParaRPr sz="1500" b="1" i="0" u="none" strike="noStrike" cap="none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Mr.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Aishwary</a:t>
            </a: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Pradhan</a:t>
            </a: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</a:t>
            </a:r>
            <a:endParaRPr sz="1500" b="1" i="0" u="none" strike="noStrike" cap="none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Mr. DSN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Raju</a:t>
            </a:r>
            <a:endParaRPr sz="1500" b="1" i="0" u="none" strike="noStrike" cap="none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Mr. </a:t>
            </a:r>
            <a:r>
              <a:rPr lang="en-US" sz="1500" b="1" i="0" u="none" strike="noStrike" cap="none" dirty="0" err="1" smtClean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Ashish</a:t>
            </a:r>
            <a:endParaRPr sz="1500" b="1" i="0" u="none" strike="noStrike" cap="none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 txBox="1"/>
          <p:nvPr/>
        </p:nvSpPr>
        <p:spPr>
          <a:xfrm>
            <a:off x="0" y="0"/>
            <a:ext cx="776661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Building and Evaluation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18125" y="659568"/>
            <a:ext cx="2903604" cy="2458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54832" y="3224328"/>
            <a:ext cx="8889167" cy="3633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5"/>
          <p:cNvSpPr txBox="1"/>
          <p:nvPr/>
        </p:nvSpPr>
        <p:spPr>
          <a:xfrm>
            <a:off x="0" y="0"/>
            <a:ext cx="776661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Insights From the Model Building and Evaluation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5"/>
          <p:cNvSpPr txBox="1"/>
          <p:nvPr/>
        </p:nvSpPr>
        <p:spPr>
          <a:xfrm>
            <a:off x="0" y="984746"/>
            <a:ext cx="9144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The Various scores obtained from the model evaluation are:</a:t>
            </a:r>
            <a:endParaRPr sz="18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44580" y="1529000"/>
          <a:ext cx="8094687" cy="4377589"/>
        </p:xfrm>
        <a:graphic>
          <a:graphicData uri="http://schemas.openxmlformats.org/drawingml/2006/table">
            <a:tbl>
              <a:tblPr/>
              <a:tblGrid>
                <a:gridCol w="482362"/>
                <a:gridCol w="1830405"/>
                <a:gridCol w="1156384"/>
                <a:gridCol w="1156384"/>
                <a:gridCol w="1156384"/>
                <a:gridCol w="1156384"/>
                <a:gridCol w="1156384"/>
              </a:tblGrid>
              <a:tr h="702740">
                <a:tc>
                  <a:txBody>
                    <a:bodyPr/>
                    <a:lstStyle/>
                    <a:p>
                      <a:pPr algn="r"/>
                      <a:endParaRPr lang="en-IN" sz="1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b="1" dirty="0" smtClean="0">
                          <a:latin typeface="Times New Roman" pitchFamily="18" charset="0"/>
                          <a:cs typeface="Times New Roman" pitchFamily="18" charset="0"/>
                        </a:rPr>
                        <a:t>Models</a:t>
                      </a:r>
                    </a:p>
                    <a:p>
                      <a:pPr algn="l"/>
                      <a:endParaRPr lang="en-IN" sz="1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b="1" dirty="0" smtClean="0">
                          <a:latin typeface="Times New Roman" pitchFamily="18" charset="0"/>
                          <a:cs typeface="Times New Roman" pitchFamily="18" charset="0"/>
                        </a:rPr>
                        <a:t>Train_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b="1" dirty="0" smtClean="0">
                          <a:latin typeface="Times New Roman" pitchFamily="18" charset="0"/>
                          <a:cs typeface="Times New Roman" pitchFamily="18" charset="0"/>
                        </a:rPr>
                        <a:t>Accuracy(%)</a:t>
                      </a:r>
                    </a:p>
                    <a:p>
                      <a:pPr algn="l"/>
                      <a:endParaRPr lang="en-IN" sz="1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b="1" dirty="0" smtClean="0">
                          <a:latin typeface="Times New Roman" pitchFamily="18" charset="0"/>
                          <a:cs typeface="Times New Roman" pitchFamily="18" charset="0"/>
                        </a:rPr>
                        <a:t>Test_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b="1" dirty="0" smtClean="0">
                          <a:latin typeface="Times New Roman" pitchFamily="18" charset="0"/>
                          <a:cs typeface="Times New Roman" pitchFamily="18" charset="0"/>
                        </a:rPr>
                        <a:t>Accuracy(%)</a:t>
                      </a:r>
                    </a:p>
                    <a:p>
                      <a:pPr algn="l"/>
                      <a:endParaRPr lang="en-IN" b="1" dirty="0"/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 smtClean="0">
                          <a:latin typeface="Times New Roman" pitchFamily="18" charset="0"/>
                          <a:cs typeface="Times New Roman" pitchFamily="18" charset="0"/>
                        </a:rPr>
                        <a:t>Precision(%)</a:t>
                      </a:r>
                      <a:endParaRPr lang="en-IN" sz="1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b="1" dirty="0" smtClean="0">
                          <a:latin typeface="Times New Roman" pitchFamily="18" charset="0"/>
                          <a:cs typeface="Times New Roman" pitchFamily="18" charset="0"/>
                        </a:rPr>
                        <a:t>Recall(%)</a:t>
                      </a:r>
                    </a:p>
                    <a:p>
                      <a:pPr algn="l"/>
                      <a:endParaRPr lang="en-IN" sz="1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b="1" dirty="0" smtClean="0">
                          <a:latin typeface="Times New Roman" pitchFamily="18" charset="0"/>
                          <a:cs typeface="Times New Roman" pitchFamily="18" charset="0"/>
                        </a:rPr>
                        <a:t>F1-Score(%)</a:t>
                      </a:r>
                    </a:p>
                    <a:p>
                      <a:pPr algn="l"/>
                      <a:endParaRPr lang="en-IN" sz="1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3234" marR="43234" marT="21617" marB="21617">
                    <a:lnL>
                      <a:noFill/>
                    </a:lnL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  <a:tr h="333254">
                <a:tc>
                  <a:txBody>
                    <a:bodyPr/>
                    <a:lstStyle/>
                    <a:p>
                      <a:pPr fontAlgn="ctr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KNN Classifier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0.694915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0.60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0.48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0.55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0.47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  <a:tr h="430455">
                <a:tc>
                  <a:txBody>
                    <a:bodyPr/>
                    <a:lstStyle/>
                    <a:p>
                      <a:pPr fontAlgn="ctr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 err="1">
                          <a:latin typeface="Times New Roman" pitchFamily="18" charset="0"/>
                          <a:cs typeface="Times New Roman" pitchFamily="18" charset="0"/>
                        </a:rPr>
                        <a:t>DecisionTree</a:t>
                      </a:r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 Classifier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1.000000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0.96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0.95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  <a:tr h="483315">
                <a:tc>
                  <a:txBody>
                    <a:bodyPr/>
                    <a:lstStyle/>
                    <a:p>
                      <a:pPr fontAlgn="ctr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 err="1">
                          <a:latin typeface="Times New Roman" pitchFamily="18" charset="0"/>
                          <a:cs typeface="Times New Roman" pitchFamily="18" charset="0"/>
                        </a:rPr>
                        <a:t>RandomForest</a:t>
                      </a:r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 Classifier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1.000000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  <a:tr h="333254">
                <a:tc>
                  <a:txBody>
                    <a:bodyPr/>
                    <a:lstStyle/>
                    <a:p>
                      <a:pPr fontAlgn="ctr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SVM Classifier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1.000000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0.96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0.94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  <a:tr h="333254">
                <a:tc>
                  <a:txBody>
                    <a:bodyPr/>
                    <a:lstStyle/>
                    <a:p>
                      <a:pPr fontAlgn="ctr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Logistic Regression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1.000000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0.96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0.94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  <a:tr h="333254">
                <a:tc>
                  <a:txBody>
                    <a:bodyPr/>
                    <a:lstStyle/>
                    <a:p>
                      <a:pPr fontAlgn="ctr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Bagging Classifier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0.949153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  <a:tr h="430455">
                <a:tc>
                  <a:txBody>
                    <a:bodyPr/>
                    <a:lstStyle/>
                    <a:p>
                      <a:pPr fontAlgn="ctr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 err="1">
                          <a:latin typeface="Times New Roman" pitchFamily="18" charset="0"/>
                          <a:cs typeface="Times New Roman" pitchFamily="18" charset="0"/>
                        </a:rPr>
                        <a:t>AdaBoost</a:t>
                      </a:r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 Classifier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0.745763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0.60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0.62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0.57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0.55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  <a:tr h="527654">
                <a:tc>
                  <a:txBody>
                    <a:bodyPr/>
                    <a:lstStyle/>
                    <a:p>
                      <a:pPr fontAlgn="ctr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7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Gradient Boosting Classifier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1.000000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0.95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0.96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0.94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0.95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  <a:tr h="430455">
                <a:tc>
                  <a:txBody>
                    <a:bodyPr/>
                    <a:lstStyle/>
                    <a:p>
                      <a:pPr fontAlgn="ctr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Naive </a:t>
                      </a:r>
                      <a:r>
                        <a:rPr lang="en-IN" sz="1400" b="1" dirty="0" err="1">
                          <a:latin typeface="Times New Roman" pitchFamily="18" charset="0"/>
                          <a:cs typeface="Times New Roman" pitchFamily="18" charset="0"/>
                        </a:rPr>
                        <a:t>Bayes</a:t>
                      </a:r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 Classifier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1.000000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b="1" dirty="0">
                          <a:latin typeface="Times New Roman" pitchFamily="18" charset="0"/>
                          <a:cs typeface="Times New Roman" pitchFamily="18" charset="0"/>
                        </a:rPr>
                        <a:t>1.00</a:t>
                      </a:r>
                    </a:p>
                  </a:txBody>
                  <a:tcPr marL="43234" marR="43234" marT="21617" marB="216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blipFill>
                      <a:blip r:embed="rId4"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8193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6"/>
          <p:cNvSpPr txBox="1"/>
          <p:nvPr/>
        </p:nvSpPr>
        <p:spPr>
          <a:xfrm>
            <a:off x="323558" y="2627453"/>
            <a:ext cx="882044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Deployment using </a:t>
            </a:r>
            <a:r>
              <a:rPr lang="en-US" sz="2800" b="1" i="0" u="none" strike="noStrike" cap="none" dirty="0" err="1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streamlit</a:t>
            </a:r>
            <a:r>
              <a:rPr lang="en-US" sz="2800" b="1" i="0" u="none" strike="noStrike" cap="none" dirty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 library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using </a:t>
            </a:r>
            <a:r>
              <a:rPr lang="en-US" sz="2800" b="1" i="0" u="none" strike="noStrike" cap="none" dirty="0" smtClean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Platform- </a:t>
            </a:r>
            <a:r>
              <a:rPr lang="en-US" sz="2800" b="1" i="0" u="none" strike="noStrike" cap="none" dirty="0" err="1" smtClean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Spyder</a:t>
            </a:r>
            <a:r>
              <a:rPr lang="en-US" sz="2800" b="1" i="0" u="none" strike="noStrike" cap="none" dirty="0" smtClean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8" name="Google Shape;278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6" descr="blob:https://web.whatsapp.com/9373c03a-e273-4666-bd72-f4afd4b11cf3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977462"/>
            <a:ext cx="9144000" cy="5880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677917" y="646386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smtClean="0"/>
              <a:t>Code P130.py</a:t>
            </a:r>
            <a:endParaRPr lang="en-IN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77917" y="646386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smtClean="0"/>
              <a:t>Code P130.py</a:t>
            </a:r>
            <a:endParaRPr lang="en-IN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056290"/>
            <a:ext cx="9144000" cy="5801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77917" y="646386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smtClean="0"/>
              <a:t>Code P130.py</a:t>
            </a:r>
            <a:endParaRPr lang="en-IN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884506"/>
            <a:ext cx="9144000" cy="597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77917" y="646386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err="1" smtClean="0"/>
              <a:t>streamlit</a:t>
            </a:r>
            <a:r>
              <a:rPr lang="en-IN" b="1" dirty="0" smtClean="0"/>
              <a:t> run P130.py</a:t>
            </a:r>
            <a:endParaRPr lang="en-IN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/>
          <a:srcRect b="68890"/>
          <a:stretch>
            <a:fillRect/>
          </a:stretch>
        </p:blipFill>
        <p:spPr bwMode="auto">
          <a:xfrm>
            <a:off x="-1" y="1000944"/>
            <a:ext cx="6197547" cy="1616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2727434"/>
            <a:ext cx="6881267" cy="3661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77917" y="646386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err="1" smtClean="0"/>
              <a:t>streamlit</a:t>
            </a:r>
            <a:r>
              <a:rPr lang="en-IN" b="1" dirty="0" smtClean="0"/>
              <a:t> run P130.py</a:t>
            </a:r>
            <a:endParaRPr lang="en-IN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/>
          <a:srcRect b="68890"/>
          <a:stretch>
            <a:fillRect/>
          </a:stretch>
        </p:blipFill>
        <p:spPr bwMode="auto">
          <a:xfrm>
            <a:off x="-1" y="1000944"/>
            <a:ext cx="6197547" cy="1616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3196951"/>
            <a:ext cx="6881267" cy="3661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641131" y="2722179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err="1" smtClean="0"/>
              <a:t>Streamlit</a:t>
            </a:r>
            <a:r>
              <a:rPr lang="en-IN" b="1" dirty="0" smtClean="0"/>
              <a:t> </a:t>
            </a:r>
            <a:r>
              <a:rPr lang="en-IN" b="1" dirty="0" err="1" smtClean="0"/>
              <a:t>WebPage</a:t>
            </a:r>
            <a:endParaRPr lang="en-IN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767256" y="0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err="1" smtClean="0"/>
              <a:t>Streamlit</a:t>
            </a:r>
            <a:r>
              <a:rPr lang="en-IN" b="1" dirty="0" smtClean="0"/>
              <a:t> </a:t>
            </a:r>
            <a:r>
              <a:rPr lang="en-IN" b="1" dirty="0" err="1" smtClean="0"/>
              <a:t>WebPage</a:t>
            </a:r>
            <a:endParaRPr lang="en-IN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/>
          <a:srcRect r="1078" b="30860"/>
          <a:stretch>
            <a:fillRect/>
          </a:stretch>
        </p:blipFill>
        <p:spPr bwMode="auto">
          <a:xfrm>
            <a:off x="1" y="472966"/>
            <a:ext cx="6274675" cy="27067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/>
          <a:srcRect l="28405" t="5610" r="8104" b="-1941"/>
          <a:stretch>
            <a:fillRect/>
          </a:stretch>
        </p:blipFill>
        <p:spPr bwMode="auto">
          <a:xfrm>
            <a:off x="0" y="3266159"/>
            <a:ext cx="3736428" cy="3591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6"/>
          <a:srcRect l="25862" t="4310" r="12328"/>
          <a:stretch>
            <a:fillRect/>
          </a:stretch>
        </p:blipFill>
        <p:spPr bwMode="auto">
          <a:xfrm>
            <a:off x="4729654" y="3373821"/>
            <a:ext cx="3750985" cy="34841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861849" y="409903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smtClean="0"/>
              <a:t>Files for the Project</a:t>
            </a:r>
            <a:endParaRPr lang="en-IN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198179" y="1340069"/>
            <a:ext cx="715754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dirty="0" smtClean="0"/>
              <a:t>Group 6_P-262_ Resume Classification Final.ppt file</a:t>
            </a:r>
          </a:p>
          <a:p>
            <a:pPr marL="342900" indent="-342900">
              <a:buAutoNum type="arabicPeriod"/>
            </a:pPr>
            <a:r>
              <a:rPr lang="en-IN" dirty="0" smtClean="0"/>
              <a:t> 28_07_2023_NLP_Resume_Classification_Full_Code___DS_P_262.ipynb file</a:t>
            </a:r>
          </a:p>
          <a:p>
            <a:pPr marL="342900" indent="-342900">
              <a:buAutoNum type="arabicPeriod"/>
            </a:pPr>
            <a:r>
              <a:rPr lang="en-IN" dirty="0" smtClean="0"/>
              <a:t>modelDT.pkl file</a:t>
            </a:r>
          </a:p>
          <a:p>
            <a:pPr marL="342900" indent="-342900">
              <a:buAutoNum type="arabicPeriod"/>
            </a:pPr>
            <a:r>
              <a:rPr lang="en-IN" dirty="0" smtClean="0"/>
              <a:t>vector.pkl file</a:t>
            </a:r>
          </a:p>
          <a:p>
            <a:pPr marL="342900" indent="-342900">
              <a:buAutoNum type="arabicPeriod"/>
            </a:pPr>
            <a:r>
              <a:rPr lang="en-IN" dirty="0" smtClean="0"/>
              <a:t>P130.py (Deployment code)</a:t>
            </a:r>
          </a:p>
          <a:p>
            <a:pPr marL="342900" indent="-342900">
              <a:buAutoNum type="arabicPeriod"/>
            </a:pPr>
            <a:r>
              <a:rPr lang="en-IN" dirty="0" smtClean="0"/>
              <a:t>Cleaned_Resumes.csv</a:t>
            </a:r>
          </a:p>
          <a:p>
            <a:pPr marL="342900" indent="-342900">
              <a:buAutoNum type="arabicPeriod"/>
            </a:pPr>
            <a:r>
              <a:rPr lang="en-IN" dirty="0" smtClean="0"/>
              <a:t>Raw_Resume.csv</a:t>
            </a:r>
          </a:p>
          <a:p>
            <a:pPr marL="342900" indent="-342900">
              <a:buAutoNum type="arabicPeriod"/>
            </a:pPr>
            <a:r>
              <a:rPr lang="en-IN" dirty="0" err="1" smtClean="0"/>
              <a:t>Resume_DocX</a:t>
            </a:r>
            <a:r>
              <a:rPr lang="en-IN" dirty="0" smtClean="0"/>
              <a:t> Folder</a:t>
            </a:r>
            <a:endParaRPr lang="en-IN" dirty="0" smtClean="0"/>
          </a:p>
          <a:p>
            <a:pPr marL="342900" indent="-342900">
              <a:buAutoNum type="arabicPeriod"/>
            </a:pPr>
            <a:r>
              <a:rPr lang="en-IN" dirty="0" smtClean="0"/>
              <a:t>Project  Presentation Video</a:t>
            </a:r>
          </a:p>
          <a:p>
            <a:pPr marL="342900" indent="-342900">
              <a:buAutoNum type="arabicPeriod"/>
            </a:pP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"/>
          <p:cNvSpPr txBox="1"/>
          <p:nvPr/>
        </p:nvSpPr>
        <p:spPr>
          <a:xfrm>
            <a:off x="0" y="112649"/>
            <a:ext cx="350712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Business Problem: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"/>
          <p:cNvSpPr txBox="1"/>
          <p:nvPr/>
        </p:nvSpPr>
        <p:spPr>
          <a:xfrm>
            <a:off x="82501" y="3500240"/>
            <a:ext cx="89790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document classification </a:t>
            </a:r>
            <a:r>
              <a:rPr lang="en-US" sz="1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classification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should significantly reduce the manual human effort in the Human Research Management. It should achieve a higher level of accuracy and automation with minimal human intervention. </a:t>
            </a: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2" name="Google Shape;192;p2"/>
          <p:cNvSpPr txBox="1"/>
          <p:nvPr/>
        </p:nvSpPr>
        <p:spPr>
          <a:xfrm>
            <a:off x="82500" y="902625"/>
            <a:ext cx="7596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800">
                <a:latin typeface="Century Gothic"/>
                <a:ea typeface="Century Gothic"/>
                <a:cs typeface="Century Gothic"/>
                <a:sym typeface="Century Gothic"/>
              </a:rPr>
              <a:t>Resume Classification </a:t>
            </a:r>
            <a:endParaRPr sz="180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3" name="Google Shape;193;p2"/>
          <p:cNvSpPr txBox="1"/>
          <p:nvPr/>
        </p:nvSpPr>
        <p:spPr>
          <a:xfrm>
            <a:off x="0" y="2903091"/>
            <a:ext cx="2569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Objective: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"/>
          <p:cNvSpPr txBox="1"/>
          <p:nvPr/>
        </p:nvSpPr>
        <p:spPr>
          <a:xfrm>
            <a:off x="82510" y="348525"/>
            <a:ext cx="8454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/>
        </p:nvSpPr>
        <p:spPr>
          <a:xfrm>
            <a:off x="3599331" y="3137647"/>
            <a:ext cx="202596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2" name="Google Shape;29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"/>
          <p:cNvSpPr txBox="1"/>
          <p:nvPr/>
        </p:nvSpPr>
        <p:spPr>
          <a:xfrm>
            <a:off x="370390" y="266218"/>
            <a:ext cx="6134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Project Architecture / Project Flow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"/>
          <p:cNvPicPr preferRelativeResize="0"/>
          <p:nvPr/>
        </p:nvPicPr>
        <p:blipFill rotWithShape="1">
          <a:blip r:embed="rId4">
            <a:alphaModFix/>
          </a:blip>
          <a:srcRect b="75356"/>
          <a:stretch/>
        </p:blipFill>
        <p:spPr>
          <a:xfrm>
            <a:off x="2375553" y="1229163"/>
            <a:ext cx="5216325" cy="1336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"/>
          <p:cNvPicPr preferRelativeResize="0"/>
          <p:nvPr/>
        </p:nvPicPr>
        <p:blipFill rotWithShape="1">
          <a:blip r:embed="rId4">
            <a:alphaModFix/>
          </a:blip>
          <a:srcRect t="50017"/>
          <a:stretch/>
        </p:blipFill>
        <p:spPr>
          <a:xfrm>
            <a:off x="2405125" y="2483887"/>
            <a:ext cx="5216325" cy="271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"/>
          <p:cNvSpPr txBox="1"/>
          <p:nvPr/>
        </p:nvSpPr>
        <p:spPr>
          <a:xfrm>
            <a:off x="-114300" y="44325"/>
            <a:ext cx="9144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Data Set Details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5"/>
          <p:cNvSpPr txBox="1"/>
          <p:nvPr/>
        </p:nvSpPr>
        <p:spPr>
          <a:xfrm>
            <a:off x="0" y="568217"/>
            <a:ext cx="1539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5"/>
          <p:cNvSpPr txBox="1"/>
          <p:nvPr/>
        </p:nvSpPr>
        <p:spPr>
          <a:xfrm>
            <a:off x="349250" y="746125"/>
            <a:ext cx="8493000" cy="57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Types of Resumes Formats: </a:t>
            </a:r>
            <a:r>
              <a:rPr lang="en-US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docx</a:t>
            </a: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doc, </a:t>
            </a:r>
            <a:r>
              <a:rPr lang="en-US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pdf</a:t>
            </a: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lang="en-US" dirty="0" smtClean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Total Number of Resumes: </a:t>
            </a:r>
            <a:r>
              <a:rPr lang="en-US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79</a:t>
            </a: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There are </a:t>
            </a:r>
            <a:r>
              <a:rPr lang="en-US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four types </a:t>
            </a: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of </a:t>
            </a:r>
            <a:r>
              <a:rPr lang="en-US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resumes , and the corresponding number of resumes in each type are:</a:t>
            </a: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01. People Soft - 20 (Considered as data1)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02. React JS Developer - 24 (Considered as data 2)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03. SQL Developer - 14 (Considered as data 3)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04. Workday - 21 (Considered as data 4)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US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Resume data  </a:t>
            </a: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= combination of all the data from the resumes </a:t>
            </a:r>
            <a:endParaRPr lang="en-US" dirty="0" smtClean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Zero Null Values in the </a:t>
            </a:r>
            <a:r>
              <a:rPr lang="en-US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Data.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US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CSV </a:t>
            </a: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Files: 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AutoNum type="arabicPeriod"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Raw_Resume.csv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AutoNum type="arabicPeriod"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Cleaned_Resume.csv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"/>
          <p:cNvSpPr txBox="1"/>
          <p:nvPr/>
        </p:nvSpPr>
        <p:spPr>
          <a:xfrm>
            <a:off x="1354237" y="2842266"/>
            <a:ext cx="643552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Exploratory Data Analysis (EDA)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6"/>
          <p:cNvSpPr txBox="1"/>
          <p:nvPr/>
        </p:nvSpPr>
        <p:spPr>
          <a:xfrm>
            <a:off x="0" y="100250"/>
            <a:ext cx="91440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Exploratory Data Analysis (EDA)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6"/>
          <p:cNvSpPr txBox="1"/>
          <p:nvPr/>
        </p:nvSpPr>
        <p:spPr>
          <a:xfrm>
            <a:off x="267129" y="511604"/>
            <a:ext cx="2580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" y="863007"/>
            <a:ext cx="3923416" cy="224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36;g257f544679b_1_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06455" y="2679404"/>
            <a:ext cx="4593266" cy="3753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57f544679b_1_7"/>
          <p:cNvSpPr txBox="1"/>
          <p:nvPr/>
        </p:nvSpPr>
        <p:spPr>
          <a:xfrm>
            <a:off x="0" y="100250"/>
            <a:ext cx="91440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Exploratory Data Analysis (EDA)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g257f544679b_1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0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g257f544679b_1_7"/>
          <p:cNvSpPr txBox="1"/>
          <p:nvPr/>
        </p:nvSpPr>
        <p:spPr>
          <a:xfrm>
            <a:off x="267129" y="511604"/>
            <a:ext cx="2580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245;g257f544679b_1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430" y="974361"/>
            <a:ext cx="7300209" cy="283314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/>
        </p:nvSpPr>
        <p:spPr>
          <a:xfrm>
            <a:off x="247337" y="3972833"/>
            <a:ext cx="8401988" cy="1826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317500">
              <a:lnSpc>
                <a:spcPct val="115000"/>
              </a:lnSpc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the top 25 most used nouns and verbs in resumes : </a:t>
            </a:r>
          </a:p>
          <a:p>
            <a:pPr marL="457200" lvl="0" indent="-317500">
              <a:lnSpc>
                <a:spcPct val="115000"/>
              </a:lnSpc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top 05 words are:</a:t>
            </a:r>
            <a:b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01. Experience - 600</a:t>
            </a:r>
          </a:p>
          <a:p>
            <a:pPr marL="457200" lvl="0">
              <a:lnSpc>
                <a:spcPct val="115000"/>
              </a:lnSpc>
            </a:pP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02. </a:t>
            </a:r>
            <a:r>
              <a:rPr lang="en-IN" dirty="0" err="1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Peoplesoft</a:t>
            </a: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- 453</a:t>
            </a:r>
          </a:p>
          <a:p>
            <a:pPr marL="457200" lvl="0">
              <a:lnSpc>
                <a:spcPct val="115000"/>
              </a:lnSpc>
            </a:pP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03. Workday - 432</a:t>
            </a:r>
          </a:p>
          <a:p>
            <a:pPr marL="457200" lvl="0">
              <a:lnSpc>
                <a:spcPct val="115000"/>
              </a:lnSpc>
            </a:pP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04. Application - 418</a:t>
            </a:r>
          </a:p>
          <a:p>
            <a:pPr marL="457200" lvl="0">
              <a:lnSpc>
                <a:spcPct val="115000"/>
              </a:lnSpc>
            </a:pP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05. Using - 395</a:t>
            </a:r>
            <a:endParaRPr lang="en-IN" dirty="0">
              <a:solidFill>
                <a:srgbClr val="FF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9"/>
          <p:cNvSpPr txBox="1"/>
          <p:nvPr/>
        </p:nvSpPr>
        <p:spPr>
          <a:xfrm>
            <a:off x="3171008" y="2943398"/>
            <a:ext cx="327608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Building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25bc584278_0_0"/>
          <p:cNvSpPr txBox="1"/>
          <p:nvPr/>
        </p:nvSpPr>
        <p:spPr>
          <a:xfrm>
            <a:off x="0" y="0"/>
            <a:ext cx="9144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Building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g225bc584278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1754" y="100245"/>
            <a:ext cx="1187050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g225bc584278_0_0"/>
          <p:cNvSpPr txBox="1"/>
          <p:nvPr/>
        </p:nvSpPr>
        <p:spPr>
          <a:xfrm>
            <a:off x="5635975" y="1550350"/>
            <a:ext cx="353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11;p5"/>
          <p:cNvSpPr txBox="1"/>
          <p:nvPr/>
        </p:nvSpPr>
        <p:spPr>
          <a:xfrm>
            <a:off x="349250" y="746125"/>
            <a:ext cx="8493000" cy="57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US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 Processing of Data using Label Encoder. </a:t>
            </a: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17500">
              <a:lnSpc>
                <a:spcPct val="115000"/>
              </a:lnSpc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US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building using Train and Test Split (</a:t>
            </a: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evaluate your model's performance</a:t>
            </a:r>
            <a:r>
              <a:rPr lang="en-IN" dirty="0" smtClean="0"/>
              <a:t>).</a:t>
            </a:r>
            <a:endParaRPr lang="en-US" dirty="0" smtClean="0">
              <a:solidFill>
                <a:schemeClr val="dk1"/>
              </a:solidFill>
              <a:latin typeface="Century Gothic"/>
              <a:sym typeface="Century Gothic"/>
            </a:endParaRPr>
          </a:p>
          <a:p>
            <a:pPr marL="457200" lvl="0" indent="-317500">
              <a:lnSpc>
                <a:spcPct val="115000"/>
              </a:lnSpc>
              <a:buClr>
                <a:schemeClr val="dk1"/>
              </a:buClr>
              <a:buSzPts val="1400"/>
              <a:buFont typeface="Century Gothic"/>
              <a:buChar char="●"/>
            </a:pPr>
            <a:endParaRPr lang="en-US" sz="1800" dirty="0" smtClean="0">
              <a:solidFill>
                <a:schemeClr val="dk1"/>
              </a:solidFill>
              <a:latin typeface="Century Gothic"/>
              <a:sym typeface="Century Gothic"/>
            </a:endParaRPr>
          </a:p>
          <a:p>
            <a:pPr marL="457200" indent="-317500">
              <a:lnSpc>
                <a:spcPct val="115000"/>
              </a:lnSpc>
              <a:buClr>
                <a:schemeClr val="dk1"/>
              </a:buClr>
              <a:buSzPts val="1400"/>
              <a:buFont typeface="Century Gothic"/>
              <a:buChar char="●"/>
            </a:pP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TF-IDF (Term Frequency-Inverse Document Frequency) : </a:t>
            </a:r>
          </a:p>
          <a:p>
            <a:pPr marL="457200" indent="-317500">
              <a:lnSpc>
                <a:spcPct val="115000"/>
              </a:lnSpc>
              <a:buClr>
                <a:schemeClr val="dk1"/>
              </a:buClr>
              <a:buSzPts val="1400"/>
              <a:buFont typeface="Century Gothic"/>
              <a:buChar char="●"/>
            </a:pPr>
            <a:endParaRPr lang="en-IN" dirty="0" smtClean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indent="-317500">
              <a:lnSpc>
                <a:spcPct val="115000"/>
              </a:lnSpc>
              <a:buClr>
                <a:schemeClr val="dk1"/>
              </a:buClr>
              <a:buSzPts val="1400"/>
              <a:buFontTx/>
              <a:buChar char="-"/>
            </a:pP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Text data </a:t>
            </a:r>
            <a:r>
              <a:rPr lang="en-IN" dirty="0" err="1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preprocessing</a:t>
            </a: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and feature extraction in NLP  tasks.</a:t>
            </a:r>
          </a:p>
          <a:p>
            <a:pPr marL="457200" indent="-317500">
              <a:lnSpc>
                <a:spcPct val="115000"/>
              </a:lnSpc>
              <a:buClr>
                <a:schemeClr val="dk1"/>
              </a:buClr>
              <a:buSzPts val="1400"/>
              <a:buFontTx/>
              <a:buChar char="-"/>
            </a:pPr>
            <a:endParaRPr lang="en-IN" dirty="0" smtClean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indent="-317500">
              <a:lnSpc>
                <a:spcPct val="115000"/>
              </a:lnSpc>
              <a:buClr>
                <a:schemeClr val="dk1"/>
              </a:buClr>
              <a:buSzPts val="1400"/>
              <a:buFontTx/>
              <a:buChar char="-"/>
            </a:pP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Represent  textual data as numerical feature vectors that can be input to machine learning algorithms.</a:t>
            </a:r>
          </a:p>
          <a:p>
            <a:pPr marL="457200" indent="-317500">
              <a:lnSpc>
                <a:spcPct val="115000"/>
              </a:lnSpc>
              <a:buClr>
                <a:schemeClr val="dk1"/>
              </a:buClr>
              <a:buSzPts val="1400"/>
              <a:buFontTx/>
              <a:buChar char="-"/>
            </a:pPr>
            <a:endParaRPr lang="en-IN" dirty="0" smtClean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indent="-317500">
              <a:lnSpc>
                <a:spcPct val="115000"/>
              </a:lnSpc>
              <a:buClr>
                <a:schemeClr val="dk1"/>
              </a:buClr>
              <a:buSzPts val="1400"/>
              <a:buFont typeface="Arial" pitchFamily="34" charset="0"/>
              <a:buChar char="•"/>
            </a:pPr>
            <a:r>
              <a:rPr lang="en-IN" b="1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Classification Models: </a:t>
            </a:r>
            <a:endParaRPr lang="en-IN" dirty="0" smtClean="0"/>
          </a:p>
          <a:p>
            <a:pPr fontAlgn="ctr"/>
            <a:endParaRPr lang="en-IN" b="1" dirty="0" smtClean="0"/>
          </a:p>
          <a:p>
            <a:pPr fontAlgn="ctr"/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1. KNN Classifier</a:t>
            </a:r>
          </a:p>
          <a:p>
            <a:pPr fontAlgn="ctr"/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2. </a:t>
            </a:r>
            <a:r>
              <a:rPr lang="en-IN" dirty="0" err="1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DecisionTree</a:t>
            </a: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Classifier</a:t>
            </a:r>
          </a:p>
          <a:p>
            <a:pPr fontAlgn="ctr"/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3.  </a:t>
            </a:r>
            <a:r>
              <a:rPr lang="en-IN" dirty="0" err="1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RandomForest</a:t>
            </a: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Classifier</a:t>
            </a:r>
          </a:p>
          <a:p>
            <a:pPr fontAlgn="ctr"/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4. SVM Classifier</a:t>
            </a:r>
          </a:p>
          <a:p>
            <a:pPr fontAlgn="ctr"/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5. Logistic Regression</a:t>
            </a:r>
          </a:p>
          <a:p>
            <a:pPr fontAlgn="ctr"/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6. Bagging Classifier</a:t>
            </a:r>
          </a:p>
          <a:p>
            <a:pPr fontAlgn="ctr"/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7. </a:t>
            </a:r>
            <a:r>
              <a:rPr lang="en-IN" dirty="0" err="1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AdaBoost</a:t>
            </a: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Classifier</a:t>
            </a:r>
          </a:p>
          <a:p>
            <a:pPr fontAlgn="ctr"/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8. Gradient Boosting Classifier</a:t>
            </a:r>
          </a:p>
          <a:p>
            <a:pPr fontAlgn="ctr"/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9. Naive </a:t>
            </a:r>
            <a:r>
              <a:rPr lang="en-IN" dirty="0" err="1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Bayes</a:t>
            </a:r>
            <a:r>
              <a:rPr lang="en-IN" dirty="0" smtClean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Classifier</a:t>
            </a:r>
          </a:p>
          <a:p>
            <a:pPr marL="457200" indent="-317500">
              <a:lnSpc>
                <a:spcPct val="115000"/>
              </a:lnSpc>
              <a:buClr>
                <a:schemeClr val="dk1"/>
              </a:buClr>
              <a:buSzPts val="1400"/>
              <a:buFontTx/>
              <a:buChar char="-"/>
            </a:pPr>
            <a:endParaRPr lang="en-US" b="1" dirty="0" smtClean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erception">
  <a:themeElements>
    <a:clrScheme name="Perception">
      <a:dk1>
        <a:srgbClr val="000000"/>
      </a:dk1>
      <a:lt1>
        <a:srgbClr val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444</Words>
  <PresentationFormat>On-screen Show (4:3)</PresentationFormat>
  <Paragraphs>163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Verdana</vt:lpstr>
      <vt:lpstr>Century Gothic</vt:lpstr>
      <vt:lpstr>Noto Sans Symbols</vt:lpstr>
      <vt:lpstr>Times New Roman</vt:lpstr>
      <vt:lpstr>Calibri</vt:lpstr>
      <vt:lpstr>Perception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Gonala, Shirish</dc:creator>
  <cp:lastModifiedBy>Windows User</cp:lastModifiedBy>
  <cp:revision>24</cp:revision>
  <dcterms:created xsi:type="dcterms:W3CDTF">2012-08-17T07:00:49Z</dcterms:created>
  <dcterms:modified xsi:type="dcterms:W3CDTF">2023-07-28T22:45:46Z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1983786</vt:lpwstr>
  </property>
  <property fmtid="{D5CDD505-2E9C-101B-9397-08002B2CF9AE}" pid="3" name="NXPowerLiteSettings">
    <vt:lpwstr>C7000400038000</vt:lpwstr>
  </property>
  <property fmtid="{D5CDD505-2E9C-101B-9397-08002B2CF9AE}" pid="4" name="NXPowerLiteVersion">
    <vt:lpwstr>D7.1.2</vt:lpwstr>
  </property>
</Properties>
</file>